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8db328f2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8db328f2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8db328f2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8db328f2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9e9b67611c6ef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9e9b67611c6ef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thought to include AA, until we realized that most movies have never won one - there is </a:t>
            </a:r>
            <a:r>
              <a:rPr lang="en"/>
              <a:t>also something a bit problematic leaving the determination of success in the hands of a group of very small people….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8db328f2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8db328f2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+general likability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90f4d71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90f4d71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variables that defined success need to be transformed to be weighted equally - so that one variable did not become the main influence of success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90f4d71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90f4d71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90b9b1bf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90b9b1bf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90b9b1bf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90b9b1bf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this is so closely correlated to gross, we felt it would make sense to also normalize budget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Slide that shows the creation of the budget variable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915daae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915daae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91a9a0e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91a9a0e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91a9a0e8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91a9a0e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time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8db328f2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8db328f2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8db328f2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8db328f2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db328f2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8db328f2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701b985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701b985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8db328f2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8db328f2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(Intercept)      1.9031675  0.0195705  97.247  &lt; 2e-16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budget           0.3304721  0.0277361  11.915  &lt; 2e-16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runtime          0.7504249  0.0368405  20.370  &lt; 2e-16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genre_Adventure  0.0268354  0.0119907   2.238   0.0253 *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genre_Animation  0.1904120  0.0135358  14.067  &lt; 2e-16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genre_Biography  0.0540178  0.0124633   4.334  1.5e-05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rating_r        -0.0113667  0.0060284  -1.886   0.0594 .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actor_n          0.0029679  0.0003566   8.323  &lt; 2e-16 ***</a:t>
            </a:r>
            <a:endParaRPr>
              <a:solidFill>
                <a:schemeClr val="dk1"/>
              </a:solidFill>
              <a:highlight>
                <a:srgbClr val="FFFFFF"/>
              </a:highlight>
            </a:endParaRPr>
          </a:p>
          <a:p>
            <a:pPr indent="0" lvl="0" marL="0" rtl="0" algn="l">
              <a:lnSpc>
                <a:spcPct val="56818"/>
              </a:lnSpc>
              <a:spcBef>
                <a:spcPts val="0"/>
              </a:spcBef>
              <a:spcAft>
                <a:spcPts val="0"/>
              </a:spcAft>
              <a:buClr>
                <a:schemeClr val="dk1"/>
              </a:buClr>
              <a:buSzPts val="1100"/>
              <a:buFont typeface="Arial"/>
              <a:buNone/>
            </a:pPr>
            <a:r>
              <a:rPr lang="en">
                <a:solidFill>
                  <a:schemeClr val="dk1"/>
                </a:solidFill>
                <a:highlight>
                  <a:srgbClr val="FFFFFF"/>
                </a:highlight>
              </a:rPr>
              <a:t>writer_n         0.0074220  0.0008741   8.491  &lt; 2e-16 ***</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90297ce3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90297ce3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Intercept of 1.9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Coefficients:</a:t>
            </a:r>
            <a:endParaRPr/>
          </a:p>
          <a:p>
            <a:pPr indent="0" lvl="0" marL="0" rtl="0" algn="l">
              <a:spcBef>
                <a:spcPts val="0"/>
              </a:spcBef>
              <a:spcAft>
                <a:spcPts val="0"/>
              </a:spcAft>
              <a:buNone/>
            </a:pPr>
            <a:r>
              <a:rPr lang="en"/>
              <a:t>Biggest influence: Runtime &amp; Budget</a:t>
            </a:r>
            <a:endParaRPr/>
          </a:p>
          <a:p>
            <a:pPr indent="0" lvl="0" marL="0" rtl="0" algn="l">
              <a:spcBef>
                <a:spcPts val="0"/>
              </a:spcBef>
              <a:spcAft>
                <a:spcPts val="0"/>
              </a:spcAft>
              <a:buNone/>
            </a:pPr>
            <a:r>
              <a:rPr lang="en"/>
              <a:t>-&gt; values not interpretable due to log transformation</a:t>
            </a:r>
            <a:endParaRPr/>
          </a:p>
          <a:p>
            <a:pPr indent="0" lvl="0" marL="0" rtl="0" algn="l">
              <a:spcBef>
                <a:spcPts val="0"/>
              </a:spcBef>
              <a:spcAft>
                <a:spcPts val="0"/>
              </a:spcAft>
              <a:buNone/>
            </a:pPr>
            <a:r>
              <a:rPr lang="en"/>
              <a:t>R-Rated movies have a small negative influence on success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Significance: P-Value &lt; 0.01 for all predictors</a:t>
            </a:r>
            <a:endParaRPr/>
          </a:p>
          <a:p>
            <a:pPr indent="0" lvl="0" marL="0" rtl="0" algn="l">
              <a:spcBef>
                <a:spcPts val="0"/>
              </a:spcBef>
              <a:spcAft>
                <a:spcPts val="0"/>
              </a:spcAft>
              <a:buNone/>
            </a:pPr>
            <a:r>
              <a:rPr lang="en"/>
              <a:t>Adjusted R-Squared of 0.32</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90297ce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90297ce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notes (don’t add to slides):</a:t>
            </a:r>
            <a:endParaRPr/>
          </a:p>
          <a:p>
            <a:pPr indent="0" lvl="0" marL="0" rtl="0" algn="l">
              <a:spcBef>
                <a:spcPts val="0"/>
              </a:spcBef>
              <a:spcAft>
                <a:spcPts val="0"/>
              </a:spcAft>
              <a:buNone/>
            </a:pPr>
            <a:r>
              <a:rPr lang="en"/>
              <a:t>We also calculated some other measures:</a:t>
            </a:r>
            <a:endParaRPr/>
          </a:p>
          <a:p>
            <a:pPr indent="0" lvl="0" marL="0" rtl="0" algn="l">
              <a:spcBef>
                <a:spcPts val="0"/>
              </a:spcBef>
              <a:spcAft>
                <a:spcPts val="0"/>
              </a:spcAft>
              <a:buNone/>
            </a:pPr>
            <a:r>
              <a:rPr lang="en"/>
              <a:t>Mean Absolute Percentage Error of 5.4%</a:t>
            </a:r>
            <a:endParaRPr/>
          </a:p>
          <a:p>
            <a:pPr indent="0" lvl="0" marL="0" rtl="0" algn="l">
              <a:spcBef>
                <a:spcPts val="0"/>
              </a:spcBef>
              <a:spcAft>
                <a:spcPts val="0"/>
              </a:spcAft>
              <a:buNone/>
            </a:pPr>
            <a:r>
              <a:rPr lang="en"/>
              <a:t>MAE -0.4%</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90b9b1bf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90b9b1bf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notes (don’t add to slides):</a:t>
            </a:r>
            <a:endParaRPr/>
          </a:p>
          <a:p>
            <a:pPr indent="0" lvl="0" marL="0" rtl="0" algn="l">
              <a:spcBef>
                <a:spcPts val="0"/>
              </a:spcBef>
              <a:spcAft>
                <a:spcPts val="0"/>
              </a:spcAft>
              <a:buNone/>
            </a:pPr>
            <a:r>
              <a:rPr lang="en"/>
              <a:t>We also calculated some other measures:</a:t>
            </a:r>
            <a:endParaRPr/>
          </a:p>
          <a:p>
            <a:pPr indent="0" lvl="0" marL="0" rtl="0" algn="l">
              <a:spcBef>
                <a:spcPts val="0"/>
              </a:spcBef>
              <a:spcAft>
                <a:spcPts val="0"/>
              </a:spcAft>
              <a:buNone/>
            </a:pPr>
            <a:r>
              <a:rPr lang="en"/>
              <a:t>Mean Absolute Percentage Error of 5.8%</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8db328f2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db328f2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using our model we predicted that the end game is probably going to be the most successful movie ever. </a:t>
            </a:r>
            <a:endParaRPr/>
          </a:p>
          <a:p>
            <a:pPr indent="0" lvl="0" marL="0" rtl="0" algn="l">
              <a:spcBef>
                <a:spcPts val="0"/>
              </a:spcBef>
              <a:spcAft>
                <a:spcPts val="0"/>
              </a:spcAft>
              <a:buNone/>
            </a:pPr>
            <a:r>
              <a:rPr lang="en"/>
              <a:t>We got this value by applying our linear model </a:t>
            </a:r>
            <a:endParaRPr/>
          </a:p>
          <a:p>
            <a:pPr indent="0" lvl="0" marL="0" rtl="0" algn="l">
              <a:spcBef>
                <a:spcPts val="0"/>
              </a:spcBef>
              <a:spcAft>
                <a:spcPts val="0"/>
              </a:spcAft>
              <a:buNone/>
            </a:pPr>
            <a:r>
              <a:rPr lang="en"/>
              <a:t>Best score for our model is 3</a:t>
            </a:r>
            <a:endParaRPr/>
          </a:p>
          <a:p>
            <a:pPr indent="0" lvl="0" marL="0" rtl="0" algn="l">
              <a:spcBef>
                <a:spcPts val="0"/>
              </a:spcBef>
              <a:spcAft>
                <a:spcPts val="0"/>
              </a:spcAft>
              <a:buNone/>
            </a:pPr>
            <a:r>
              <a:rPr lang="en"/>
              <a:t>If is 3.1----Its depend upon the dataset as well as the  linear model.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8db328f2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8db328f2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facts are only true for our dataset:</a:t>
            </a:r>
            <a:endParaRPr/>
          </a:p>
          <a:p>
            <a:pPr indent="0" lvl="0" marL="0" rtl="0" algn="l">
              <a:spcBef>
                <a:spcPts val="0"/>
              </a:spcBef>
              <a:spcAft>
                <a:spcPts val="0"/>
              </a:spcAft>
              <a:buNone/>
            </a:pPr>
            <a:r>
              <a:rPr lang="en"/>
              <a:t>Looking at our dataset, which does not contain all movies, we have found these fun facts to be true. The highest grossing is NOT adjusted for inflation. Actually, Gone with the wind (1939) is the highest grossing of all time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8db328f2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8db328f2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how many rows we had in the original dataset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8db328f2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8db328f2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8db328f2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8db328f2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8db328f2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8db328f2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Why is the profit negative?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8db328f2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8db328f2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Profit, Budget and Gross increases, the imdb score also increase.</a:t>
            </a:r>
            <a:endParaRPr/>
          </a:p>
          <a:p>
            <a:pPr indent="0" lvl="0" marL="0" rtl="0" algn="l">
              <a:spcBef>
                <a:spcPts val="0"/>
              </a:spcBef>
              <a:spcAft>
                <a:spcPts val="0"/>
              </a:spcAft>
              <a:buNone/>
            </a:pPr>
            <a:r>
              <a:rPr lang="en"/>
              <a:t>As we can see at score 9 we have a highest increase in the graph we have the most </a:t>
            </a:r>
            <a:r>
              <a:rPr lang="en"/>
              <a:t>successful</a:t>
            </a:r>
            <a:r>
              <a:rPr lang="en"/>
              <a:t> movies at that range..</a:t>
            </a:r>
            <a:endParaRPr/>
          </a:p>
          <a:p>
            <a:pPr indent="0" lvl="0" marL="0" rtl="0" algn="l">
              <a:spcBef>
                <a:spcPts val="0"/>
              </a:spcBef>
              <a:spcAft>
                <a:spcPts val="0"/>
              </a:spcAft>
              <a:buNone/>
            </a:pPr>
            <a:r>
              <a:rPr lang="en"/>
              <a:t>Y dropped?</a:t>
            </a:r>
            <a:endParaRPr/>
          </a:p>
          <a:p>
            <a:pPr indent="0" lvl="0" marL="0" rtl="0" algn="l">
              <a:spcBef>
                <a:spcPts val="0"/>
              </a:spcBef>
              <a:spcAft>
                <a:spcPts val="0"/>
              </a:spcAft>
              <a:buNone/>
            </a:pPr>
            <a:r>
              <a:rPr lang="en"/>
              <a:t>As the score range is between 1.5 and 9.5 . There is only 1 </a:t>
            </a:r>
            <a:r>
              <a:rPr lang="en"/>
              <a:t>observation</a:t>
            </a:r>
            <a:r>
              <a:rPr lang="en"/>
              <a:t> for 9.5, which is why there is sharp drop at 9.5.</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8db328f2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8db328f2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observe the same pattern as in the last slide. As the runtime goes up, the budget, gross and profit also go up.</a:t>
            </a:r>
            <a:endParaRPr/>
          </a:p>
          <a:p>
            <a:pPr indent="0" lvl="0" marL="0" rtl="0" algn="l">
              <a:spcBef>
                <a:spcPts val="0"/>
              </a:spcBef>
              <a:spcAft>
                <a:spcPts val="0"/>
              </a:spcAft>
              <a:buNone/>
            </a:pPr>
            <a:r>
              <a:rPr lang="en"/>
              <a:t>The same pattern as in last slide emerges where you can see a sharp drop at the very long end.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8db328f2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8db328f2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we had summarize the year into 5 years we can observe that the drama and crime movies have the highest score as compared to other genre.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Adventure, Action and Crime is increasing over time. We can see that Crime and Drama movies generally score much higher and also seem to have more stable ratings.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did we aggregate/summarize the data: data looks like stock Market, fluctuates heavily</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701b985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701b985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adventure and action movies have the highest growth in gross over time as compared to the other genre.</a:t>
            </a:r>
            <a:endParaRPr/>
          </a:p>
          <a:p>
            <a:pPr indent="0" lvl="0" marL="0" rtl="0" algn="l">
              <a:spcBef>
                <a:spcPts val="0"/>
              </a:spcBef>
              <a:spcAft>
                <a:spcPts val="0"/>
              </a:spcAft>
              <a:buNone/>
            </a:pPr>
            <a:r>
              <a:rPr lang="en"/>
              <a:t>The Comedy, Drama and Crime movies </a:t>
            </a:r>
            <a:r>
              <a:rPr lang="en">
                <a:solidFill>
                  <a:schemeClr val="dk1"/>
                </a:solidFill>
              </a:rPr>
              <a:t>have </a:t>
            </a:r>
            <a:r>
              <a:rPr lang="en"/>
              <a:t>almost constant gross.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8db328f2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8db328f2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8.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jp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6" name="Shape 106"/>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 name="Shape 110"/>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4" name="Shape 114"/>
        <p:cNvGrpSpPr/>
        <p:nvPr/>
      </p:nvGrpSpPr>
      <p:grpSpPr>
        <a:xfrm>
          <a:off x="0" y="0"/>
          <a:ext cx="0" cy="0"/>
          <a:chOff x="0" y="0"/>
          <a:chExt cx="0" cy="0"/>
        </a:xfrm>
      </p:grpSpPr>
      <p:pic>
        <p:nvPicPr>
          <p:cNvPr id="115" name="Google Shape;115;p26"/>
          <p:cNvPicPr preferRelativeResize="0"/>
          <p:nvPr/>
        </p:nvPicPr>
        <p:blipFill>
          <a:blip r:embed="rId4">
            <a:alphaModFix/>
          </a:blip>
          <a:stretch>
            <a:fillRect/>
          </a:stretch>
        </p:blipFill>
        <p:spPr>
          <a:xfrm>
            <a:off x="386650" y="921275"/>
            <a:ext cx="4409094" cy="4222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 name="Shape 119"/>
        <p:cNvGrpSpPr/>
        <p:nvPr/>
      </p:nvGrpSpPr>
      <p:grpSpPr>
        <a:xfrm>
          <a:off x="0" y="0"/>
          <a:ext cx="0" cy="0"/>
          <a:chOff x="0" y="0"/>
          <a:chExt cx="0" cy="0"/>
        </a:xfrm>
      </p:grpSpPr>
      <p:pic>
        <p:nvPicPr>
          <p:cNvPr id="120" name="Google Shape;120;p27"/>
          <p:cNvPicPr preferRelativeResize="0"/>
          <p:nvPr/>
        </p:nvPicPr>
        <p:blipFill rotWithShape="1">
          <a:blip r:embed="rId4">
            <a:alphaModFix/>
          </a:blip>
          <a:srcRect b="0" l="0" r="15881" t="0"/>
          <a:stretch/>
        </p:blipFill>
        <p:spPr>
          <a:xfrm>
            <a:off x="4406400" y="961250"/>
            <a:ext cx="4274251" cy="4113850"/>
          </a:xfrm>
          <a:prstGeom prst="rect">
            <a:avLst/>
          </a:prstGeom>
          <a:noFill/>
          <a:ln>
            <a:noFill/>
          </a:ln>
        </p:spPr>
      </p:pic>
      <p:pic>
        <p:nvPicPr>
          <p:cNvPr id="121" name="Google Shape;121;p27"/>
          <p:cNvPicPr preferRelativeResize="0"/>
          <p:nvPr/>
        </p:nvPicPr>
        <p:blipFill>
          <a:blip r:embed="rId5">
            <a:alphaModFix/>
          </a:blip>
          <a:stretch>
            <a:fillRect/>
          </a:stretch>
        </p:blipFill>
        <p:spPr>
          <a:xfrm>
            <a:off x="3176299" y="2642349"/>
            <a:ext cx="962675" cy="37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4">
            <a:alphaModFix/>
          </a:blip>
          <a:srcRect b="0" l="0" r="16624" t="0"/>
          <a:stretch/>
        </p:blipFill>
        <p:spPr>
          <a:xfrm>
            <a:off x="4117675" y="919100"/>
            <a:ext cx="4570523" cy="4022726"/>
          </a:xfrm>
          <a:prstGeom prst="rect">
            <a:avLst/>
          </a:prstGeom>
          <a:noFill/>
          <a:ln>
            <a:noFill/>
          </a:ln>
        </p:spPr>
      </p:pic>
      <p:pic>
        <p:nvPicPr>
          <p:cNvPr id="127" name="Google Shape;127;p28"/>
          <p:cNvPicPr preferRelativeResize="0"/>
          <p:nvPr/>
        </p:nvPicPr>
        <p:blipFill rotWithShape="1">
          <a:blip r:embed="rId4">
            <a:alphaModFix/>
          </a:blip>
          <a:srcRect b="0" l="83509" r="0" t="0"/>
          <a:stretch/>
        </p:blipFill>
        <p:spPr>
          <a:xfrm>
            <a:off x="2918426" y="919100"/>
            <a:ext cx="904002" cy="4022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1" name="Shape 131"/>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5" name="Shape 135"/>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 name="Shape 57"/>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pic>
        <p:nvPicPr>
          <p:cNvPr id="144" name="Google Shape;144;p32"/>
          <p:cNvPicPr preferRelativeResize="0"/>
          <p:nvPr/>
        </p:nvPicPr>
        <p:blipFill>
          <a:blip r:embed="rId4">
            <a:alphaModFix/>
          </a:blip>
          <a:stretch>
            <a:fillRect/>
          </a:stretch>
        </p:blipFill>
        <p:spPr>
          <a:xfrm>
            <a:off x="4608275" y="277563"/>
            <a:ext cx="4494475" cy="4588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34"/>
          <p:cNvSpPr/>
          <p:nvPr/>
        </p:nvSpPr>
        <p:spPr>
          <a:xfrm>
            <a:off x="3172975" y="1143525"/>
            <a:ext cx="5872500" cy="390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34"/>
          <p:cNvPicPr preferRelativeResize="0"/>
          <p:nvPr/>
        </p:nvPicPr>
        <p:blipFill>
          <a:blip r:embed="rId4">
            <a:alphaModFix/>
          </a:blip>
          <a:stretch>
            <a:fillRect/>
          </a:stretch>
        </p:blipFill>
        <p:spPr>
          <a:xfrm>
            <a:off x="3600700" y="1175750"/>
            <a:ext cx="4936574" cy="3866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5"/>
          <p:cNvSpPr/>
          <p:nvPr/>
        </p:nvSpPr>
        <p:spPr>
          <a:xfrm>
            <a:off x="3172975" y="1143525"/>
            <a:ext cx="5872500" cy="390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35"/>
          <p:cNvPicPr preferRelativeResize="0"/>
          <p:nvPr/>
        </p:nvPicPr>
        <p:blipFill>
          <a:blip r:embed="rId4">
            <a:alphaModFix/>
          </a:blip>
          <a:stretch>
            <a:fillRect/>
          </a:stretch>
        </p:blipFill>
        <p:spPr>
          <a:xfrm>
            <a:off x="4001463" y="1227525"/>
            <a:ext cx="4215525" cy="3821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4" name="Shape 164"/>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 name="Shape 168"/>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2" name="Shape 172"/>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9"/>
          <p:cNvSpPr/>
          <p:nvPr/>
        </p:nvSpPr>
        <p:spPr>
          <a:xfrm>
            <a:off x="3172975" y="1143525"/>
            <a:ext cx="5872500" cy="390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39"/>
          <p:cNvPicPr preferRelativeResize="0"/>
          <p:nvPr/>
        </p:nvPicPr>
        <p:blipFill>
          <a:blip r:embed="rId4">
            <a:alphaModFix/>
          </a:blip>
          <a:stretch>
            <a:fillRect/>
          </a:stretch>
        </p:blipFill>
        <p:spPr>
          <a:xfrm>
            <a:off x="3638675" y="1267350"/>
            <a:ext cx="4944349" cy="3648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2" name="Shape 182"/>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 name="Shape 18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 name="Shape 61"/>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0" name="Shape 190"/>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4" name="Shape 19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 name="Shape 69"/>
        <p:cNvGrpSpPr/>
        <p:nvPr/>
      </p:nvGrpSpPr>
      <p:grpSpPr>
        <a:xfrm>
          <a:off x="0" y="0"/>
          <a:ext cx="0" cy="0"/>
          <a:chOff x="0" y="0"/>
          <a:chExt cx="0" cy="0"/>
        </a:xfrm>
      </p:grpSpPr>
      <p:pic>
        <p:nvPicPr>
          <p:cNvPr id="70" name="Google Shape;70;p17"/>
          <p:cNvPicPr preferRelativeResize="0"/>
          <p:nvPr/>
        </p:nvPicPr>
        <p:blipFill>
          <a:blip r:embed="rId4">
            <a:alphaModFix/>
          </a:blip>
          <a:stretch>
            <a:fillRect/>
          </a:stretch>
        </p:blipFill>
        <p:spPr>
          <a:xfrm>
            <a:off x="3147450" y="1004250"/>
            <a:ext cx="5865000" cy="4014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pic>
        <p:nvPicPr>
          <p:cNvPr id="75" name="Google Shape;75;p18"/>
          <p:cNvPicPr preferRelativeResize="0"/>
          <p:nvPr/>
        </p:nvPicPr>
        <p:blipFill>
          <a:blip r:embed="rId4">
            <a:alphaModFix/>
          </a:blip>
          <a:stretch>
            <a:fillRect/>
          </a:stretch>
        </p:blipFill>
        <p:spPr>
          <a:xfrm>
            <a:off x="3107525" y="1254575"/>
            <a:ext cx="5921024" cy="366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9"/>
          <p:cNvSpPr/>
          <p:nvPr/>
        </p:nvSpPr>
        <p:spPr>
          <a:xfrm>
            <a:off x="3102350" y="4718275"/>
            <a:ext cx="5934300" cy="34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9"/>
          <p:cNvPicPr preferRelativeResize="0"/>
          <p:nvPr/>
        </p:nvPicPr>
        <p:blipFill>
          <a:blip r:embed="rId4">
            <a:alphaModFix/>
          </a:blip>
          <a:stretch>
            <a:fillRect/>
          </a:stretch>
        </p:blipFill>
        <p:spPr>
          <a:xfrm>
            <a:off x="3102350" y="1314800"/>
            <a:ext cx="5934300" cy="365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20"/>
          <p:cNvSpPr/>
          <p:nvPr/>
        </p:nvSpPr>
        <p:spPr>
          <a:xfrm>
            <a:off x="3102350" y="4718275"/>
            <a:ext cx="5934300" cy="34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20"/>
          <p:cNvPicPr preferRelativeResize="0"/>
          <p:nvPr/>
        </p:nvPicPr>
        <p:blipFill>
          <a:blip r:embed="rId4">
            <a:alphaModFix/>
          </a:blip>
          <a:stretch>
            <a:fillRect/>
          </a:stretch>
        </p:blipFill>
        <p:spPr>
          <a:xfrm>
            <a:off x="3102350" y="1314800"/>
            <a:ext cx="5934300" cy="3659475"/>
          </a:xfrm>
          <a:prstGeom prst="rect">
            <a:avLst/>
          </a:prstGeom>
          <a:noFill/>
          <a:ln>
            <a:noFill/>
          </a:ln>
        </p:spPr>
      </p:pic>
      <p:sp>
        <p:nvSpPr>
          <p:cNvPr id="88" name="Google Shape;88;p20"/>
          <p:cNvSpPr/>
          <p:nvPr/>
        </p:nvSpPr>
        <p:spPr>
          <a:xfrm>
            <a:off x="3102350" y="1314800"/>
            <a:ext cx="5943000" cy="37344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20"/>
          <p:cNvPicPr preferRelativeResize="0"/>
          <p:nvPr/>
        </p:nvPicPr>
        <p:blipFill>
          <a:blip r:embed="rId5">
            <a:alphaModFix/>
          </a:blip>
          <a:stretch>
            <a:fillRect/>
          </a:stretch>
        </p:blipFill>
        <p:spPr>
          <a:xfrm>
            <a:off x="3257600" y="1314800"/>
            <a:ext cx="5623799" cy="3659476"/>
          </a:xfrm>
          <a:prstGeom prst="rect">
            <a:avLst/>
          </a:prstGeom>
          <a:noFill/>
          <a:ln>
            <a:noFill/>
          </a:ln>
        </p:spPr>
      </p:pic>
      <p:sp>
        <p:nvSpPr>
          <p:cNvPr id="90" name="Google Shape;90;p20"/>
          <p:cNvSpPr/>
          <p:nvPr/>
        </p:nvSpPr>
        <p:spPr>
          <a:xfrm>
            <a:off x="4530875" y="248475"/>
            <a:ext cx="1398000" cy="5289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rgbClr val="FFFFFF"/>
                </a:solidFill>
              </a:rPr>
              <a:t>Gross</a:t>
            </a:r>
            <a:endParaRPr b="1" sz="33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 name="Shape 9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